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C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40" d="100"/>
          <a:sy n="40" d="100"/>
        </p:scale>
        <p:origin x="-288" y="-1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4012932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03583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301339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617898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807167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223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E11D4F-DB33-4DA7-996A-B7BA98720CF3}" type="datetimeFigureOut">
              <a:rPr lang="en-US" smtClean="0"/>
              <a:t>3/13/2019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60172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E11D4F-DB33-4DA7-996A-B7BA98720CF3}" type="datetimeFigureOut">
              <a:rPr lang="en-US" smtClean="0"/>
              <a:t>3/13/2019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320943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E11D4F-DB33-4DA7-996A-B7BA98720CF3}" type="datetimeFigureOut">
              <a:rPr lang="en-US" smtClean="0"/>
              <a:t>3/13/2019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25793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949439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0673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0BE11D4F-DB33-4DA7-996A-B7BA98720CF3}" type="datetimeFigureOut">
              <a:rPr lang="en-US" smtClean="0"/>
              <a:t>3/13/2019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1A54CBCD-3A25-4D94-A22C-F9179BEFE523}" type="slidenum">
              <a:rPr lang="en-US" smtClean="0"/>
              <a:t>‹#›</a:t>
            </a:fld>
            <a:endParaRPr lang="en-US"/>
          </a:p>
        </p:txBody>
      </p:sp>
    </p:spTree>
    <p:extLst>
      <p:ext uri="{BB962C8B-B14F-4D97-AF65-F5344CB8AC3E}">
        <p14:creationId xmlns:p14="http://schemas.microsoft.com/office/powerpoint/2010/main" val="13121473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0.png"/><Relationship Id="rId18" Type="http://schemas.openxmlformats.org/officeDocument/2006/relationships/image" Target="../media/image15.PNG"/><Relationship Id="rId3" Type="http://schemas.microsoft.com/office/2007/relationships/hdphoto" Target="../media/hdphoto1.wdp"/><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image" Target="../media/image1.png"/><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19" Type="http://schemas.openxmlformats.org/officeDocument/2006/relationships/image" Target="../media/image16.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39000">
              <a:schemeClr val="accent4">
                <a:lumMod val="20000"/>
                <a:lumOff val="80000"/>
              </a:schemeClr>
            </a:gs>
            <a:gs pos="96000">
              <a:schemeClr val="accent4">
                <a:lumMod val="40000"/>
                <a:lumOff val="60000"/>
              </a:schemeClr>
            </a:gs>
            <a:gs pos="100000">
              <a:schemeClr val="accent4">
                <a:lumMod val="60000"/>
                <a:lumOff val="40000"/>
              </a:schemeClr>
            </a:gs>
          </a:gsLst>
          <a:lin ang="5400000" scaled="1"/>
        </a:gradFill>
        <a:effectLst/>
      </p:bgPr>
    </p:bg>
    <p:spTree>
      <p:nvGrpSpPr>
        <p:cNvPr id="1" name=""/>
        <p:cNvGrpSpPr/>
        <p:nvPr/>
      </p:nvGrpSpPr>
      <p:grpSpPr>
        <a:xfrm>
          <a:off x="0" y="0"/>
          <a:ext cx="0" cy="0"/>
          <a:chOff x="0" y="0"/>
          <a:chExt cx="0" cy="0"/>
        </a:xfrm>
      </p:grpSpPr>
      <p:sp>
        <p:nvSpPr>
          <p:cNvPr id="25" name="Rounded Rectangle 5">
            <a:extLst>
              <a:ext uri="{FF2B5EF4-FFF2-40B4-BE49-F238E27FC236}">
                <a16:creationId xmlns:a16="http://schemas.microsoft.com/office/drawing/2014/main" id="{4EA5DE83-C1D6-4F27-ABE8-BD5F93CFDE86}"/>
              </a:ext>
            </a:extLst>
          </p:cNvPr>
          <p:cNvSpPr/>
          <p:nvPr/>
        </p:nvSpPr>
        <p:spPr>
          <a:xfrm>
            <a:off x="861063" y="23450550"/>
            <a:ext cx="15881521" cy="8303687"/>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4E229F8-9968-4886-A900-959948C741AD}"/>
              </a:ext>
            </a:extLst>
          </p:cNvPr>
          <p:cNvSpPr txBox="1"/>
          <p:nvPr/>
        </p:nvSpPr>
        <p:spPr>
          <a:xfrm>
            <a:off x="0" y="1165258"/>
            <a:ext cx="42342642" cy="2800767"/>
          </a:xfrm>
          <a:prstGeom prst="rect">
            <a:avLst/>
          </a:prstGeom>
          <a:noFill/>
        </p:spPr>
        <p:txBody>
          <a:bodyPr wrap="square" rtlCol="0">
            <a:spAutoFit/>
          </a:bodyPr>
          <a:lstStyle/>
          <a:p>
            <a:pPr algn="ctr"/>
            <a:r>
              <a:rPr lang="en-US" sz="8800" dirty="0">
                <a:latin typeface="Lucida Sans" panose="020B0602030504020204" pitchFamily="34" charset="0"/>
              </a:rPr>
              <a:t>Visualizing King County Metro </a:t>
            </a:r>
          </a:p>
          <a:p>
            <a:pPr algn="ctr"/>
            <a:r>
              <a:rPr lang="en-US" sz="8800" dirty="0">
                <a:latin typeface="Lucida Sans" panose="020B0602030504020204" pitchFamily="34" charset="0"/>
              </a:rPr>
              <a:t>Bus Routes</a:t>
            </a:r>
          </a:p>
        </p:txBody>
      </p:sp>
      <p:sp>
        <p:nvSpPr>
          <p:cNvPr id="7" name="TextBox 6">
            <a:extLst>
              <a:ext uri="{FF2B5EF4-FFF2-40B4-BE49-F238E27FC236}">
                <a16:creationId xmlns:a16="http://schemas.microsoft.com/office/drawing/2014/main" id="{1D17AA90-5CC2-41F7-8188-6BDA906F406F}"/>
              </a:ext>
            </a:extLst>
          </p:cNvPr>
          <p:cNvSpPr txBox="1"/>
          <p:nvPr/>
        </p:nvSpPr>
        <p:spPr>
          <a:xfrm>
            <a:off x="11089134" y="3964931"/>
            <a:ext cx="20158452" cy="923330"/>
          </a:xfrm>
          <a:prstGeom prst="rect">
            <a:avLst/>
          </a:prstGeom>
          <a:noFill/>
        </p:spPr>
        <p:txBody>
          <a:bodyPr wrap="square" rtlCol="0">
            <a:spAutoFit/>
          </a:bodyPr>
          <a:lstStyle/>
          <a:p>
            <a:pPr algn="ctr"/>
            <a:r>
              <a:rPr lang="en-US" sz="5400" dirty="0" err="1">
                <a:latin typeface="Lucida Sans" panose="020B0602030504020204" pitchFamily="34" charset="0"/>
              </a:rPr>
              <a:t>Atinuke</a:t>
            </a:r>
            <a:r>
              <a:rPr lang="en-US" sz="5400" dirty="0">
                <a:latin typeface="Lucida Sans" panose="020B0602030504020204" pitchFamily="34" charset="0"/>
              </a:rPr>
              <a:t> Ademola-Idowu, Erica E. Eggleton, Yohan, KM </a:t>
            </a:r>
          </a:p>
        </p:txBody>
      </p:sp>
      <p:sp>
        <p:nvSpPr>
          <p:cNvPr id="8" name="Rounded Rectangle 5">
            <a:extLst>
              <a:ext uri="{FF2B5EF4-FFF2-40B4-BE49-F238E27FC236}">
                <a16:creationId xmlns:a16="http://schemas.microsoft.com/office/drawing/2014/main" id="{E7326DD3-1775-4287-98C6-4CADFEE88847}"/>
              </a:ext>
            </a:extLst>
          </p:cNvPr>
          <p:cNvSpPr/>
          <p:nvPr/>
        </p:nvSpPr>
        <p:spPr>
          <a:xfrm>
            <a:off x="861062" y="6091190"/>
            <a:ext cx="15840029" cy="4895962"/>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1B14795-9FAE-4F4A-8570-E21A58300CE4}"/>
              </a:ext>
            </a:extLst>
          </p:cNvPr>
          <p:cNvSpPr txBox="1"/>
          <p:nvPr/>
        </p:nvSpPr>
        <p:spPr>
          <a:xfrm>
            <a:off x="3386588" y="551088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Objective</a:t>
            </a:r>
          </a:p>
        </p:txBody>
      </p:sp>
      <p:sp>
        <p:nvSpPr>
          <p:cNvPr id="10" name="Rounded Rectangle 5">
            <a:extLst>
              <a:ext uri="{FF2B5EF4-FFF2-40B4-BE49-F238E27FC236}">
                <a16:creationId xmlns:a16="http://schemas.microsoft.com/office/drawing/2014/main" id="{A672FF68-D51D-40C4-84DC-7AAC132B3F53}"/>
              </a:ext>
            </a:extLst>
          </p:cNvPr>
          <p:cNvSpPr/>
          <p:nvPr/>
        </p:nvSpPr>
        <p:spPr>
          <a:xfrm>
            <a:off x="764390" y="11768376"/>
            <a:ext cx="15881521" cy="10817530"/>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29EFE26-935F-4888-A5A4-EB44A1CDC190}"/>
              </a:ext>
            </a:extLst>
          </p:cNvPr>
          <p:cNvSpPr txBox="1"/>
          <p:nvPr/>
        </p:nvSpPr>
        <p:spPr>
          <a:xfrm>
            <a:off x="2952358" y="1127919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Work Flow / Packages</a:t>
            </a:r>
          </a:p>
        </p:txBody>
      </p:sp>
      <p:sp>
        <p:nvSpPr>
          <p:cNvPr id="12" name="Rounded Rectangle 18">
            <a:extLst>
              <a:ext uri="{FF2B5EF4-FFF2-40B4-BE49-F238E27FC236}">
                <a16:creationId xmlns:a16="http://schemas.microsoft.com/office/drawing/2014/main" id="{83A20556-134D-41D9-87EE-CE9E90E6B535}"/>
              </a:ext>
            </a:extLst>
          </p:cNvPr>
          <p:cNvSpPr/>
          <p:nvPr/>
        </p:nvSpPr>
        <p:spPr>
          <a:xfrm>
            <a:off x="16983437" y="5775406"/>
            <a:ext cx="26553644" cy="19986734"/>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TextBox 12">
            <a:extLst>
              <a:ext uri="{FF2B5EF4-FFF2-40B4-BE49-F238E27FC236}">
                <a16:creationId xmlns:a16="http://schemas.microsoft.com/office/drawing/2014/main" id="{ECBD597C-E201-4AB7-9861-64DD0F1DE017}"/>
              </a:ext>
            </a:extLst>
          </p:cNvPr>
          <p:cNvSpPr txBox="1"/>
          <p:nvPr/>
        </p:nvSpPr>
        <p:spPr>
          <a:xfrm>
            <a:off x="24361730" y="5301384"/>
            <a:ext cx="15899880" cy="769441"/>
          </a:xfrm>
          <a:prstGeom prst="rect">
            <a:avLst/>
          </a:prstGeom>
          <a:solidFill>
            <a:schemeClr val="bg1"/>
          </a:solidFill>
          <a:ln>
            <a:solidFill>
              <a:schemeClr val="accent1"/>
            </a:solidFill>
          </a:ln>
        </p:spPr>
        <p:txBody>
          <a:bodyPr wrap="square" rtlCol="0">
            <a:spAutoFit/>
          </a:bodyPr>
          <a:lstStyle/>
          <a:p>
            <a:pPr algn="ctr"/>
            <a:r>
              <a:rPr lang="en-US" sz="4400" dirty="0"/>
              <a:t>Results</a:t>
            </a:r>
          </a:p>
        </p:txBody>
      </p:sp>
      <p:sp>
        <p:nvSpPr>
          <p:cNvPr id="14" name="Rounded Rectangle 18">
            <a:extLst>
              <a:ext uri="{FF2B5EF4-FFF2-40B4-BE49-F238E27FC236}">
                <a16:creationId xmlns:a16="http://schemas.microsoft.com/office/drawing/2014/main" id="{BBCDCECD-E2E1-4632-84FE-A6CFD77DFDA2}"/>
              </a:ext>
            </a:extLst>
          </p:cNvPr>
          <p:cNvSpPr/>
          <p:nvPr/>
        </p:nvSpPr>
        <p:spPr>
          <a:xfrm>
            <a:off x="17004081" y="26560369"/>
            <a:ext cx="26356004" cy="5193868"/>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5" name="TextBox 14">
            <a:extLst>
              <a:ext uri="{FF2B5EF4-FFF2-40B4-BE49-F238E27FC236}">
                <a16:creationId xmlns:a16="http://schemas.microsoft.com/office/drawing/2014/main" id="{DC55035F-05C0-4592-8D75-FC847E077E1B}"/>
              </a:ext>
            </a:extLst>
          </p:cNvPr>
          <p:cNvSpPr txBox="1"/>
          <p:nvPr/>
        </p:nvSpPr>
        <p:spPr>
          <a:xfrm>
            <a:off x="21956706" y="26146801"/>
            <a:ext cx="15899880" cy="769441"/>
          </a:xfrm>
          <a:prstGeom prst="rect">
            <a:avLst/>
          </a:prstGeom>
          <a:solidFill>
            <a:schemeClr val="bg1"/>
          </a:solidFill>
          <a:ln>
            <a:solidFill>
              <a:schemeClr val="accent1"/>
            </a:solidFill>
          </a:ln>
        </p:spPr>
        <p:txBody>
          <a:bodyPr wrap="square" rtlCol="0">
            <a:spAutoFit/>
          </a:bodyPr>
          <a:lstStyle/>
          <a:p>
            <a:pPr algn="ctr"/>
            <a:r>
              <a:rPr lang="en-US" sz="4400" dirty="0"/>
              <a:t>Future Work</a:t>
            </a:r>
          </a:p>
        </p:txBody>
      </p:sp>
      <p:sp>
        <p:nvSpPr>
          <p:cNvPr id="20" name="Rounded Rectangle 12">
            <a:extLst>
              <a:ext uri="{FF2B5EF4-FFF2-40B4-BE49-F238E27FC236}">
                <a16:creationId xmlns:a16="http://schemas.microsoft.com/office/drawing/2014/main" id="{A7487E2A-7552-4759-8033-6675E73670CC}"/>
              </a:ext>
            </a:extLst>
          </p:cNvPr>
          <p:cNvSpPr/>
          <p:nvPr/>
        </p:nvSpPr>
        <p:spPr>
          <a:xfrm>
            <a:off x="17485787" y="29548887"/>
            <a:ext cx="24841719" cy="1820689"/>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9A15DD51-FAB5-4CB2-91A3-F3E87AF9F6CC}"/>
              </a:ext>
            </a:extLst>
          </p:cNvPr>
          <p:cNvSpPr txBox="1"/>
          <p:nvPr/>
        </p:nvSpPr>
        <p:spPr>
          <a:xfrm>
            <a:off x="17528309" y="29548887"/>
            <a:ext cx="17565377" cy="830997"/>
          </a:xfrm>
          <a:prstGeom prst="rect">
            <a:avLst/>
          </a:prstGeom>
          <a:noFill/>
        </p:spPr>
        <p:txBody>
          <a:bodyPr wrap="square" rtlCol="0">
            <a:spAutoFit/>
          </a:bodyPr>
          <a:lstStyle/>
          <a:p>
            <a:r>
              <a:rPr lang="en-US" sz="4800" dirty="0"/>
              <a:t>References:</a:t>
            </a:r>
          </a:p>
        </p:txBody>
      </p:sp>
      <p:sp>
        <p:nvSpPr>
          <p:cNvPr id="26" name="TextBox 25">
            <a:extLst>
              <a:ext uri="{FF2B5EF4-FFF2-40B4-BE49-F238E27FC236}">
                <a16:creationId xmlns:a16="http://schemas.microsoft.com/office/drawing/2014/main" id="{E277FEA3-C56D-4EEE-A8AA-147E0D76A315}"/>
              </a:ext>
            </a:extLst>
          </p:cNvPr>
          <p:cNvSpPr txBox="1"/>
          <p:nvPr/>
        </p:nvSpPr>
        <p:spPr>
          <a:xfrm>
            <a:off x="2479016" y="22864408"/>
            <a:ext cx="12801600" cy="769441"/>
          </a:xfrm>
          <a:prstGeom prst="rect">
            <a:avLst/>
          </a:prstGeom>
          <a:solidFill>
            <a:schemeClr val="bg1"/>
          </a:solidFill>
          <a:ln>
            <a:solidFill>
              <a:schemeClr val="accent1"/>
            </a:solidFill>
          </a:ln>
        </p:spPr>
        <p:txBody>
          <a:bodyPr wrap="square" rtlCol="0">
            <a:spAutoFit/>
          </a:bodyPr>
          <a:lstStyle/>
          <a:p>
            <a:pPr algn="ctr"/>
            <a:r>
              <a:rPr lang="en-US" sz="4400" dirty="0"/>
              <a:t>Data Types / Cleaning</a:t>
            </a:r>
          </a:p>
        </p:txBody>
      </p:sp>
      <p:sp>
        <p:nvSpPr>
          <p:cNvPr id="4" name="Right Triangle 3">
            <a:extLst>
              <a:ext uri="{FF2B5EF4-FFF2-40B4-BE49-F238E27FC236}">
                <a16:creationId xmlns:a16="http://schemas.microsoft.com/office/drawing/2014/main" id="{F65451AA-141E-45CB-A51B-ACBE4A032C2C}"/>
              </a:ext>
            </a:extLst>
          </p:cNvPr>
          <p:cNvSpPr/>
          <p:nvPr/>
        </p:nvSpPr>
        <p:spPr>
          <a:xfrm flipH="1">
            <a:off x="10778164" y="7491940"/>
            <a:ext cx="5764788" cy="3334423"/>
          </a:xfrm>
          <a:prstGeom prst="r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DEC9B9D5-2C4B-4009-B9D9-0D9328B3F30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509" b="89941" l="4252" r="90000">
                        <a14:foregroundMark x1="57165" y1="69527" x2="57165" y2="69527"/>
                        <a14:foregroundMark x1="60079" y1="74704" x2="60079" y2="74704"/>
                        <a14:foregroundMark x1="47008" y1="68047" x2="47008" y2="68047"/>
                        <a14:foregroundMark x1="69528" y1="60355" x2="69528" y2="60355"/>
                        <a14:foregroundMark x1="63307" y1="36095" x2="63307" y2="36095"/>
                        <a14:foregroundMark x1="61732" y1="16716" x2="61732" y2="16716"/>
                        <a14:foregroundMark x1="53780" y1="12426" x2="57638" y2="43491"/>
                        <a14:foregroundMark x1="57638" y1="43491" x2="55512" y2="64941"/>
                        <a14:foregroundMark x1="55512" y1="64941" x2="51811" y2="78846"/>
                        <a14:foregroundMark x1="51811" y1="78846" x2="51339" y2="74260"/>
                        <a14:foregroundMark x1="77953" y1="74112" x2="59370" y2="72633"/>
                        <a14:foregroundMark x1="59370" y1="72633" x2="51890" y2="67751"/>
                        <a14:foregroundMark x1="51890" y1="67751" x2="46299" y2="67456"/>
                        <a14:foregroundMark x1="43543" y1="12722" x2="34961" y2="8876"/>
                        <a14:foregroundMark x1="34961" y1="8876" x2="26142" y2="10799"/>
                        <a14:foregroundMark x1="26142" y1="10799" x2="19134" y2="17604"/>
                        <a14:foregroundMark x1="19134" y1="17604" x2="27795" y2="26923"/>
                        <a14:foregroundMark x1="27795" y1="26923" x2="38031" y2="23373"/>
                        <a14:foregroundMark x1="38031" y1="23373" x2="47402" y2="8728"/>
                        <a14:foregroundMark x1="47402" y1="8728" x2="40709" y2="12426"/>
                        <a14:foregroundMark x1="16614" y1="16568" x2="9055" y2="21154"/>
                        <a14:foregroundMark x1="9055" y1="21154" x2="2835" y2="31509"/>
                        <a14:foregroundMark x1="2835" y1="31509" x2="2362" y2="49260"/>
                        <a14:foregroundMark x1="2362" y1="49260" x2="4252" y2="64349"/>
                        <a14:foregroundMark x1="4252" y1="64349" x2="12283" y2="57840"/>
                        <a14:foregroundMark x1="12283" y1="57840" x2="18268" y2="25592"/>
                        <a14:foregroundMark x1="18268" y1="25592" x2="15669" y2="17308"/>
                        <a14:foregroundMark x1="38425" y1="7249" x2="64409" y2="7692"/>
                        <a14:foregroundMark x1="64409" y1="7692" x2="40315" y2="6509"/>
                        <a14:foregroundMark x1="47244" y1="64349" x2="47244" y2="65237"/>
                        <a14:foregroundMark x1="45354" y1="40237" x2="46063" y2="42456"/>
                        <a14:foregroundMark x1="75669" y1="33136" x2="73937" y2="48817"/>
                        <a14:foregroundMark x1="73937" y1="48817" x2="75669" y2="34024"/>
                        <a14:foregroundMark x1="75669" y1="34024" x2="74331" y2="32692"/>
                        <a14:foregroundMark x1="77244" y1="65828" x2="76614" y2="65089"/>
                        <a14:foregroundMark x1="79291" y1="64497" x2="76457" y2="69675"/>
                        <a14:foregroundMark x1="79685" y1="64201" x2="79764" y2="60059"/>
                        <a14:foregroundMark x1="74016" y1="31213" x2="66299" y2="24852"/>
                        <a14:foregroundMark x1="66299" y1="24852" x2="60709" y2="40976"/>
                        <a14:foregroundMark x1="60709" y1="40976" x2="64016" y2="55769"/>
                        <a14:foregroundMark x1="64016" y1="55769" x2="72126" y2="55917"/>
                        <a14:foregroundMark x1="72126" y1="55917" x2="74331" y2="40680"/>
                        <a14:foregroundMark x1="74331" y1="40680" x2="71496" y2="26923"/>
                        <a14:foregroundMark x1="71496" y1="26923" x2="69528" y2="26479"/>
                        <a14:foregroundMark x1="70236" y1="34615" x2="68819" y2="32249"/>
                        <a14:foregroundMark x1="33386" y1="73077" x2="33386" y2="73669"/>
                        <a14:foregroundMark x1="33150" y1="79290" x2="33622" y2="78698"/>
                        <a14:foregroundMark x1="33701" y1="75444" x2="33071" y2="74408"/>
                        <a14:foregroundMark x1="34331" y1="71746" x2="33780" y2="70414"/>
                        <a14:foregroundMark x1="34173" y1="82249" x2="29764" y2="68639"/>
                        <a14:foregroundMark x1="29764" y1="68639" x2="31654" y2="83728"/>
                        <a14:foregroundMark x1="31654" y1="83728" x2="33622" y2="80917"/>
                        <a14:foregroundMark x1="66299" y1="85207" x2="66220" y2="84911"/>
                        <a14:foregroundMark x1="71496" y1="84911" x2="70079" y2="83876"/>
                        <a14:foregroundMark x1="70709" y1="84320" x2="70157" y2="82988"/>
                        <a14:foregroundMark x1="73701" y1="82840" x2="65433" y2="85947"/>
                        <a14:foregroundMark x1="65433" y1="85947" x2="71371" y2="88608"/>
                        <a14:foregroundMark x1="72701" y1="86140" x2="72205" y2="84763"/>
                        <a14:backgroundMark x1="81969" y1="89497" x2="74299" y2="89081"/>
                        <a14:backgroundMark x1="74323" y1="89020" x2="81181" y2="88609"/>
                        <a14:backgroundMark x1="49291" y1="93343" x2="48976" y2="93047"/>
                        <a14:backgroundMark x1="47087" y1="92899" x2="44724" y2="91124"/>
                        <a14:backgroundMark x1="74803" y1="85207" x2="74658" y2="85309"/>
                        <a14:backgroundMark x1="72520" y1="93195" x2="73465" y2="92604"/>
                        <a14:backgroundMark x1="72441" y1="91864" x2="64409" y2="91124"/>
                        <a14:backgroundMark x1="64409" y1="91124" x2="59370" y2="93491"/>
                        <a14:backgroundMark x1="74567" y1="88018" x2="71654" y2="92899"/>
                      </a14:backgroundRemoval>
                    </a14:imgEffect>
                  </a14:imgLayer>
                </a14:imgProps>
              </a:ext>
              <a:ext uri="{28A0092B-C50C-407E-A947-70E740481C1C}">
                <a14:useLocalDpi xmlns:a14="http://schemas.microsoft.com/office/drawing/2010/main" val="0"/>
              </a:ext>
            </a:extLst>
          </a:blip>
          <a:stretch>
            <a:fillRect/>
          </a:stretch>
        </p:blipFill>
        <p:spPr>
          <a:xfrm rot="20041000">
            <a:off x="11456432" y="7398327"/>
            <a:ext cx="4919666" cy="2618657"/>
          </a:xfrm>
          <a:prstGeom prst="rect">
            <a:avLst/>
          </a:prstGeom>
        </p:spPr>
      </p:pic>
      <p:sp>
        <p:nvSpPr>
          <p:cNvPr id="5" name="TextBox 4">
            <a:extLst>
              <a:ext uri="{FF2B5EF4-FFF2-40B4-BE49-F238E27FC236}">
                <a16:creationId xmlns:a16="http://schemas.microsoft.com/office/drawing/2014/main" id="{92BEC798-2E03-4325-9D56-5338FAE0F4F7}"/>
              </a:ext>
            </a:extLst>
          </p:cNvPr>
          <p:cNvSpPr txBox="1"/>
          <p:nvPr/>
        </p:nvSpPr>
        <p:spPr>
          <a:xfrm>
            <a:off x="1129305" y="6836679"/>
            <a:ext cx="9998385" cy="3416320"/>
          </a:xfrm>
          <a:prstGeom prst="rect">
            <a:avLst/>
          </a:prstGeom>
          <a:noFill/>
        </p:spPr>
        <p:txBody>
          <a:bodyPr wrap="square" rtlCol="0">
            <a:spAutoFit/>
          </a:bodyPr>
          <a:lstStyle/>
          <a:p>
            <a:r>
              <a:rPr lang="en-US" sz="3600" dirty="0"/>
              <a:t>Driving up and down hills is a source of stress for batteries in electrified vehicles.  This software uses geographic information systems (GIS) data to determine the elevation profiles for King County Metro bus routes and rank the difficulty with regards to the batteries.</a:t>
            </a:r>
          </a:p>
        </p:txBody>
      </p:sp>
      <p:sp>
        <p:nvSpPr>
          <p:cNvPr id="16" name="TextBox 15">
            <a:extLst>
              <a:ext uri="{FF2B5EF4-FFF2-40B4-BE49-F238E27FC236}">
                <a16:creationId xmlns:a16="http://schemas.microsoft.com/office/drawing/2014/main" id="{68D0E845-D26B-4121-91F2-70E6D0124C88}"/>
              </a:ext>
            </a:extLst>
          </p:cNvPr>
          <p:cNvSpPr txBox="1"/>
          <p:nvPr/>
        </p:nvSpPr>
        <p:spPr>
          <a:xfrm>
            <a:off x="17139949" y="27905934"/>
            <a:ext cx="19970426"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t>Add more parameters to get a better estimate of battery stress</a:t>
            </a:r>
          </a:p>
          <a:p>
            <a:pPr marL="571500" indent="-571500">
              <a:buFont typeface="Arial" panose="020B0604020202020204" pitchFamily="34" charset="0"/>
              <a:buChar char="•"/>
            </a:pPr>
            <a:r>
              <a:rPr lang="en-US" sz="3600" dirty="0"/>
              <a:t>Interpolate grade between points</a:t>
            </a:r>
          </a:p>
        </p:txBody>
      </p:sp>
      <p:pic>
        <p:nvPicPr>
          <p:cNvPr id="17" name="Picture 16">
            <a:extLst>
              <a:ext uri="{FF2B5EF4-FFF2-40B4-BE49-F238E27FC236}">
                <a16:creationId xmlns:a16="http://schemas.microsoft.com/office/drawing/2014/main" id="{9E29C65D-93CA-427B-A62B-6BCD1FEEBD88}"/>
              </a:ext>
            </a:extLst>
          </p:cNvPr>
          <p:cNvPicPr>
            <a:picLocks noChangeAspect="1"/>
          </p:cNvPicPr>
          <p:nvPr/>
        </p:nvPicPr>
        <p:blipFill>
          <a:blip r:embed="rId4"/>
          <a:stretch>
            <a:fillRect/>
          </a:stretch>
        </p:blipFill>
        <p:spPr>
          <a:xfrm>
            <a:off x="1596066" y="25823228"/>
            <a:ext cx="2915329" cy="5099840"/>
          </a:xfrm>
          <a:prstGeom prst="rect">
            <a:avLst/>
          </a:prstGeom>
        </p:spPr>
      </p:pic>
      <p:pic>
        <p:nvPicPr>
          <p:cNvPr id="1026" name="Picture 2" descr="1280px-King_County_Metro_logo.svg.png (1280Ã458)">
            <a:extLst>
              <a:ext uri="{FF2B5EF4-FFF2-40B4-BE49-F238E27FC236}">
                <a16:creationId xmlns:a16="http://schemas.microsoft.com/office/drawing/2014/main" id="{8BB45396-F1B8-439B-85F4-8F30A36B57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2978" y="24153478"/>
            <a:ext cx="3912475" cy="1399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DDF437E7-AAE9-4EF6-BF11-DB964181EBCD}"/>
              </a:ext>
            </a:extLst>
          </p:cNvPr>
          <p:cNvPicPr>
            <a:picLocks noChangeAspect="1"/>
          </p:cNvPicPr>
          <p:nvPr/>
        </p:nvPicPr>
        <p:blipFill>
          <a:blip r:embed="rId6"/>
          <a:stretch>
            <a:fillRect/>
          </a:stretch>
        </p:blipFill>
        <p:spPr>
          <a:xfrm>
            <a:off x="5969059" y="25823147"/>
            <a:ext cx="3945159" cy="5099840"/>
          </a:xfrm>
          <a:prstGeom prst="rect">
            <a:avLst/>
          </a:prstGeom>
        </p:spPr>
      </p:pic>
      <p:pic>
        <p:nvPicPr>
          <p:cNvPr id="1028" name="Picture 4" descr="DNR.png (254Ã254)">
            <a:extLst>
              <a:ext uri="{FF2B5EF4-FFF2-40B4-BE49-F238E27FC236}">
                <a16:creationId xmlns:a16="http://schemas.microsoft.com/office/drawing/2014/main" id="{F810BD77-A384-440A-886D-C81902155795}"/>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foregroundMark x1="51181" y1="61417" x2="49213" y2="66142"/>
                      </a14:backgroundRemoval>
                    </a14:imgEffect>
                  </a14:imgLayer>
                </a14:imgProps>
              </a:ext>
              <a:ext uri="{28A0092B-C50C-407E-A947-70E740481C1C}">
                <a14:useLocalDpi xmlns:a14="http://schemas.microsoft.com/office/drawing/2010/main" val="0"/>
              </a:ext>
            </a:extLst>
          </a:blip>
          <a:srcRect/>
          <a:stretch>
            <a:fillRect/>
          </a:stretch>
        </p:blipFill>
        <p:spPr bwMode="auto">
          <a:xfrm>
            <a:off x="7418581" y="23717805"/>
            <a:ext cx="2171417" cy="2171417"/>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6127D633-136D-4852-B472-727ACEAB1CFC}"/>
              </a:ext>
            </a:extLst>
          </p:cNvPr>
          <p:cNvSpPr txBox="1"/>
          <p:nvPr/>
        </p:nvSpPr>
        <p:spPr>
          <a:xfrm>
            <a:off x="890088" y="31000244"/>
            <a:ext cx="5744628" cy="584775"/>
          </a:xfrm>
          <a:prstGeom prst="rect">
            <a:avLst/>
          </a:prstGeom>
          <a:noFill/>
        </p:spPr>
        <p:txBody>
          <a:bodyPr wrap="square" rtlCol="0">
            <a:spAutoFit/>
          </a:bodyPr>
          <a:lstStyle/>
          <a:p>
            <a:r>
              <a:rPr lang="en-US" sz="3200" dirty="0"/>
              <a:t>Bus routes: Shapefile (.</a:t>
            </a:r>
            <a:r>
              <a:rPr lang="en-US" sz="3200" dirty="0" err="1"/>
              <a:t>shp</a:t>
            </a:r>
            <a:r>
              <a:rPr lang="en-US" sz="3200" dirty="0"/>
              <a:t>)</a:t>
            </a:r>
          </a:p>
        </p:txBody>
      </p:sp>
      <p:sp>
        <p:nvSpPr>
          <p:cNvPr id="54" name="TextBox 53">
            <a:extLst>
              <a:ext uri="{FF2B5EF4-FFF2-40B4-BE49-F238E27FC236}">
                <a16:creationId xmlns:a16="http://schemas.microsoft.com/office/drawing/2014/main" id="{8A86792B-7618-4549-8E7E-E829DE000D4F}"/>
              </a:ext>
            </a:extLst>
          </p:cNvPr>
          <p:cNvSpPr txBox="1"/>
          <p:nvPr/>
        </p:nvSpPr>
        <p:spPr>
          <a:xfrm>
            <a:off x="6209912" y="30923068"/>
            <a:ext cx="5744628" cy="584775"/>
          </a:xfrm>
          <a:prstGeom prst="rect">
            <a:avLst/>
          </a:prstGeom>
          <a:noFill/>
        </p:spPr>
        <p:txBody>
          <a:bodyPr wrap="square" rtlCol="0">
            <a:spAutoFit/>
          </a:bodyPr>
          <a:lstStyle/>
          <a:p>
            <a:r>
              <a:rPr lang="en-US" sz="3200" dirty="0"/>
              <a:t>Elevation: Raster file (.</a:t>
            </a:r>
            <a:r>
              <a:rPr lang="en-US" sz="3200" dirty="0" err="1"/>
              <a:t>tif</a:t>
            </a:r>
            <a:r>
              <a:rPr lang="en-US" sz="3200" dirty="0"/>
              <a:t>)</a:t>
            </a:r>
          </a:p>
        </p:txBody>
      </p:sp>
      <p:sp>
        <p:nvSpPr>
          <p:cNvPr id="50" name="TextBox 49">
            <a:extLst>
              <a:ext uri="{FF2B5EF4-FFF2-40B4-BE49-F238E27FC236}">
                <a16:creationId xmlns:a16="http://schemas.microsoft.com/office/drawing/2014/main" id="{98A0D93F-D3A9-4CC9-94D1-6ED7007632F3}"/>
              </a:ext>
            </a:extLst>
          </p:cNvPr>
          <p:cNvSpPr txBox="1"/>
          <p:nvPr/>
        </p:nvSpPr>
        <p:spPr>
          <a:xfrm>
            <a:off x="10877811" y="25823147"/>
            <a:ext cx="4402805" cy="6186309"/>
          </a:xfrm>
          <a:prstGeom prst="rect">
            <a:avLst/>
          </a:prstGeom>
          <a:noFill/>
        </p:spPr>
        <p:txBody>
          <a:bodyPr wrap="square" rtlCol="0">
            <a:spAutoFit/>
          </a:bodyPr>
          <a:lstStyle/>
          <a:p>
            <a:pPr marL="571500" indent="-571500">
              <a:buFont typeface="Arial" panose="020B0604020202020204" pitchFamily="34" charset="0"/>
              <a:buChar char="•"/>
            </a:pPr>
            <a:r>
              <a:rPr lang="en-US" sz="3600" dirty="0"/>
              <a:t>Routes were re-traced to avoid repeated points from multiple directions</a:t>
            </a:r>
          </a:p>
          <a:p>
            <a:pPr marL="571500" indent="-571500">
              <a:buFont typeface="Arial" panose="020B0604020202020204" pitchFamily="34" charset="0"/>
              <a:buChar char="•"/>
            </a:pPr>
            <a:r>
              <a:rPr lang="en-US" sz="3600" dirty="0"/>
              <a:t>Shapefile and raster file must use the same coordinate system.</a:t>
            </a:r>
          </a:p>
          <a:p>
            <a:pPr marL="571500" indent="-571500">
              <a:buFont typeface="Arial" panose="020B0604020202020204" pitchFamily="34" charset="0"/>
              <a:buChar char="•"/>
            </a:pPr>
            <a:endParaRPr lang="en-US" sz="3600" dirty="0"/>
          </a:p>
          <a:p>
            <a:endParaRPr lang="en-US" sz="3600" dirty="0"/>
          </a:p>
        </p:txBody>
      </p:sp>
      <p:pic>
        <p:nvPicPr>
          <p:cNvPr id="2" name="Picture 2" descr="https://user-images.githubusercontent.com/10944497/54259588-88a1fc80-4523-11e9-93e4-e5a417b13dac.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529995" y="21862903"/>
            <a:ext cx="6875943" cy="371485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https://user-images.githubusercontent.com/10944497/54259617-9ce5f980-4523-11e9-9359-8a3242333ec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74846" y="14006761"/>
            <a:ext cx="7012960" cy="37720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user-images.githubusercontent.com/10944497/54259622-a2434400-4523-11e9-8e93-5421c42bc315.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7548128" y="10389616"/>
            <a:ext cx="6839678" cy="36788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user-images.githubusercontent.com/10944497/54259628-a5d6cb00-4523-11e9-8500-79b4fa1417de.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7597865" y="6558724"/>
            <a:ext cx="6887112" cy="372089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user-images.githubusercontent.com/10944497/54259633-aa02e880-4523-11e9-839c-8fa28ce87bad.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424799" y="17884115"/>
            <a:ext cx="7086333" cy="381146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2" name="Table 21"/>
          <p:cNvGraphicFramePr>
            <a:graphicFrameLocks noGrp="1"/>
          </p:cNvGraphicFramePr>
          <p:nvPr>
            <p:extLst>
              <p:ext uri="{D42A27DB-BD31-4B8C-83A1-F6EECF244321}">
                <p14:modId xmlns:p14="http://schemas.microsoft.com/office/powerpoint/2010/main" val="1507326895"/>
              </p:ext>
            </p:extLst>
          </p:nvPr>
        </p:nvGraphicFramePr>
        <p:xfrm>
          <a:off x="24864914" y="20916898"/>
          <a:ext cx="17791845" cy="4427940"/>
        </p:xfrm>
        <a:graphic>
          <a:graphicData uri="http://schemas.openxmlformats.org/drawingml/2006/table">
            <a:tbl>
              <a:tblPr firstRow="1" bandRow="1">
                <a:tableStyleId>{5C22544A-7EE6-4342-B048-85BDC9FD1C3A}</a:tableStyleId>
              </a:tblPr>
              <a:tblGrid>
                <a:gridCol w="3558369">
                  <a:extLst>
                    <a:ext uri="{9D8B030D-6E8A-4147-A177-3AD203B41FA5}">
                      <a16:colId xmlns:a16="http://schemas.microsoft.com/office/drawing/2014/main" val="3121787263"/>
                    </a:ext>
                  </a:extLst>
                </a:gridCol>
                <a:gridCol w="3558369">
                  <a:extLst>
                    <a:ext uri="{9D8B030D-6E8A-4147-A177-3AD203B41FA5}">
                      <a16:colId xmlns:a16="http://schemas.microsoft.com/office/drawing/2014/main" val="1952045556"/>
                    </a:ext>
                  </a:extLst>
                </a:gridCol>
                <a:gridCol w="3558369">
                  <a:extLst>
                    <a:ext uri="{9D8B030D-6E8A-4147-A177-3AD203B41FA5}">
                      <a16:colId xmlns:a16="http://schemas.microsoft.com/office/drawing/2014/main" val="429256834"/>
                    </a:ext>
                  </a:extLst>
                </a:gridCol>
                <a:gridCol w="3558369">
                  <a:extLst>
                    <a:ext uri="{9D8B030D-6E8A-4147-A177-3AD203B41FA5}">
                      <a16:colId xmlns:a16="http://schemas.microsoft.com/office/drawing/2014/main" val="1370083724"/>
                    </a:ext>
                  </a:extLst>
                </a:gridCol>
                <a:gridCol w="3558369">
                  <a:extLst>
                    <a:ext uri="{9D8B030D-6E8A-4147-A177-3AD203B41FA5}">
                      <a16:colId xmlns:a16="http://schemas.microsoft.com/office/drawing/2014/main" val="3223647894"/>
                    </a:ext>
                  </a:extLst>
                </a:gridCol>
              </a:tblGrid>
              <a:tr h="737990">
                <a:tc>
                  <a:txBody>
                    <a:bodyPr/>
                    <a:lstStyle/>
                    <a:p>
                      <a:pPr algn="ctr"/>
                      <a:endParaRPr lang="en-US" sz="3600" dirty="0"/>
                    </a:p>
                  </a:txBody>
                  <a:tcPr anchor="ctr"/>
                </a:tc>
                <a:tc>
                  <a:txBody>
                    <a:bodyPr/>
                    <a:lstStyle/>
                    <a:p>
                      <a:pPr algn="ctr"/>
                      <a:r>
                        <a:rPr lang="en-US" sz="3600" dirty="0"/>
                        <a:t>Method 1 (10</a:t>
                      </a:r>
                      <a:r>
                        <a:rPr lang="en-US" sz="3600" baseline="30000" dirty="0"/>
                        <a:t>-4</a:t>
                      </a:r>
                      <a:r>
                        <a:rPr lang="en-US" sz="3600" dirty="0"/>
                        <a:t>)</a:t>
                      </a:r>
                    </a:p>
                  </a:txBody>
                  <a:tcPr anchor="ctr"/>
                </a:tc>
                <a:tc>
                  <a:txBody>
                    <a:bodyPr/>
                    <a:lstStyle/>
                    <a:p>
                      <a:pPr algn="ctr"/>
                      <a:r>
                        <a:rPr lang="en-US" sz="3600" dirty="0"/>
                        <a:t>Method 2 (10</a:t>
                      </a:r>
                      <a:r>
                        <a:rPr lang="en-US" sz="3600" baseline="30000" dirty="0"/>
                        <a:t>-2</a:t>
                      </a:r>
                      <a:r>
                        <a:rPr lang="en-US" sz="3600" dirty="0"/>
                        <a:t>)</a:t>
                      </a:r>
                    </a:p>
                  </a:txBody>
                  <a:tcPr anchor="ctr"/>
                </a:tc>
                <a:tc>
                  <a:txBody>
                    <a:bodyPr/>
                    <a:lstStyle/>
                    <a:p>
                      <a:pPr algn="ctr"/>
                      <a:r>
                        <a:rPr lang="en-US" sz="3600" dirty="0"/>
                        <a:t>Method 3 (10</a:t>
                      </a:r>
                      <a:r>
                        <a:rPr lang="en-US" sz="3600" baseline="30000" dirty="0"/>
                        <a:t>-4</a:t>
                      </a:r>
                      <a:r>
                        <a:rPr lang="en-US" sz="3600" dirty="0"/>
                        <a:t>)</a:t>
                      </a:r>
                    </a:p>
                  </a:txBody>
                  <a:tcPr anchor="ctr"/>
                </a:tc>
                <a:tc>
                  <a:txBody>
                    <a:bodyPr/>
                    <a:lstStyle/>
                    <a:p>
                      <a:pPr algn="ctr"/>
                      <a:r>
                        <a:rPr lang="en-US" sz="3600" dirty="0"/>
                        <a:t>Method 4 (10</a:t>
                      </a:r>
                      <a:r>
                        <a:rPr lang="en-US" sz="3600" baseline="30000" dirty="0"/>
                        <a:t>-4</a:t>
                      </a:r>
                      <a:r>
                        <a:rPr lang="en-US" sz="3600" dirty="0"/>
                        <a:t>)</a:t>
                      </a:r>
                    </a:p>
                  </a:txBody>
                  <a:tcPr anchor="ctr"/>
                </a:tc>
                <a:extLst>
                  <a:ext uri="{0D108BD9-81ED-4DB2-BD59-A6C34878D82A}">
                    <a16:rowId xmlns:a16="http://schemas.microsoft.com/office/drawing/2014/main" val="817066211"/>
                  </a:ext>
                </a:extLst>
              </a:tr>
              <a:tr h="737990">
                <a:tc>
                  <a:txBody>
                    <a:bodyPr/>
                    <a:lstStyle/>
                    <a:p>
                      <a:pPr algn="ctr"/>
                      <a:r>
                        <a:rPr lang="en-US" sz="3600" dirty="0"/>
                        <a:t>Route 40</a:t>
                      </a:r>
                    </a:p>
                  </a:txBody>
                  <a:tcPr anchor="ctr"/>
                </a:tc>
                <a:tc>
                  <a:txBody>
                    <a:bodyPr/>
                    <a:lstStyle/>
                    <a:p>
                      <a:pPr algn="ctr"/>
                      <a:r>
                        <a:rPr lang="en-US" sz="3600" dirty="0"/>
                        <a:t>3.30</a:t>
                      </a:r>
                    </a:p>
                  </a:txBody>
                  <a:tcPr anchor="ctr"/>
                </a:tc>
                <a:tc>
                  <a:txBody>
                    <a:bodyPr/>
                    <a:lstStyle/>
                    <a:p>
                      <a:pPr algn="ctr"/>
                      <a:r>
                        <a:rPr lang="en-US" sz="3600" dirty="0"/>
                        <a:t>2.17</a:t>
                      </a:r>
                    </a:p>
                  </a:txBody>
                  <a:tcPr anchor="ctr"/>
                </a:tc>
                <a:tc>
                  <a:txBody>
                    <a:bodyPr/>
                    <a:lstStyle/>
                    <a:p>
                      <a:pPr algn="ctr"/>
                      <a:r>
                        <a:rPr lang="en-US" sz="3600" dirty="0"/>
                        <a:t>1.69</a:t>
                      </a:r>
                    </a:p>
                  </a:txBody>
                  <a:tcPr anchor="ctr"/>
                </a:tc>
                <a:tc>
                  <a:txBody>
                    <a:bodyPr/>
                    <a:lstStyle/>
                    <a:p>
                      <a:pPr algn="ctr"/>
                      <a:r>
                        <a:rPr lang="en-US" sz="3600" dirty="0"/>
                        <a:t>-1.60</a:t>
                      </a:r>
                    </a:p>
                  </a:txBody>
                  <a:tcPr anchor="ctr"/>
                </a:tc>
                <a:extLst>
                  <a:ext uri="{0D108BD9-81ED-4DB2-BD59-A6C34878D82A}">
                    <a16:rowId xmlns:a16="http://schemas.microsoft.com/office/drawing/2014/main" val="3407320133"/>
                  </a:ext>
                </a:extLst>
              </a:tr>
              <a:tr h="737990">
                <a:tc>
                  <a:txBody>
                    <a:bodyPr/>
                    <a:lstStyle/>
                    <a:p>
                      <a:pPr algn="ctr"/>
                      <a:r>
                        <a:rPr lang="en-US" sz="3600" dirty="0"/>
                        <a:t>Route 45</a:t>
                      </a:r>
                    </a:p>
                  </a:txBody>
                  <a:tcPr anchor="ctr"/>
                </a:tc>
                <a:tc>
                  <a:txBody>
                    <a:bodyPr/>
                    <a:lstStyle/>
                    <a:p>
                      <a:pPr algn="ctr"/>
                      <a:r>
                        <a:rPr lang="en-US" sz="3600" dirty="0"/>
                        <a:t>3.58</a:t>
                      </a:r>
                    </a:p>
                  </a:txBody>
                  <a:tcPr anchor="ctr"/>
                </a:tc>
                <a:tc>
                  <a:txBody>
                    <a:bodyPr/>
                    <a:lstStyle/>
                    <a:p>
                      <a:pPr algn="ctr"/>
                      <a:r>
                        <a:rPr lang="en-US" sz="3600" dirty="0"/>
                        <a:t>2.22</a:t>
                      </a:r>
                    </a:p>
                  </a:txBody>
                  <a:tcPr anchor="ctr"/>
                </a:tc>
                <a:tc>
                  <a:txBody>
                    <a:bodyPr/>
                    <a:lstStyle/>
                    <a:p>
                      <a:pPr algn="ctr"/>
                      <a:r>
                        <a:rPr lang="en-US" sz="3600" dirty="0"/>
                        <a:t>2.04</a:t>
                      </a:r>
                    </a:p>
                  </a:txBody>
                  <a:tcPr anchor="ctr"/>
                </a:tc>
                <a:tc>
                  <a:txBody>
                    <a:bodyPr/>
                    <a:lstStyle/>
                    <a:p>
                      <a:pPr algn="ctr"/>
                      <a:r>
                        <a:rPr lang="en-US" sz="3600" dirty="0"/>
                        <a:t>-1.55</a:t>
                      </a:r>
                    </a:p>
                  </a:txBody>
                  <a:tcPr anchor="ctr"/>
                </a:tc>
                <a:extLst>
                  <a:ext uri="{0D108BD9-81ED-4DB2-BD59-A6C34878D82A}">
                    <a16:rowId xmlns:a16="http://schemas.microsoft.com/office/drawing/2014/main" val="2204422420"/>
                  </a:ext>
                </a:extLst>
              </a:tr>
              <a:tr h="737990">
                <a:tc>
                  <a:txBody>
                    <a:bodyPr/>
                    <a:lstStyle/>
                    <a:p>
                      <a:pPr algn="ctr"/>
                      <a:r>
                        <a:rPr lang="en-US" sz="3600" dirty="0"/>
                        <a:t>Route 48</a:t>
                      </a:r>
                    </a:p>
                  </a:txBody>
                  <a:tcPr anchor="ctr"/>
                </a:tc>
                <a:tc>
                  <a:txBody>
                    <a:bodyPr/>
                    <a:lstStyle/>
                    <a:p>
                      <a:pPr algn="ctr"/>
                      <a:r>
                        <a:rPr lang="en-US" sz="3600" dirty="0">
                          <a:solidFill>
                            <a:srgbClr val="FF0000"/>
                          </a:solidFill>
                        </a:rPr>
                        <a:t>6.85</a:t>
                      </a:r>
                    </a:p>
                  </a:txBody>
                  <a:tcPr anchor="ctr"/>
                </a:tc>
                <a:tc>
                  <a:txBody>
                    <a:bodyPr/>
                    <a:lstStyle/>
                    <a:p>
                      <a:pPr algn="ctr"/>
                      <a:r>
                        <a:rPr lang="en-US" sz="3600" dirty="0">
                          <a:solidFill>
                            <a:srgbClr val="FF0000"/>
                          </a:solidFill>
                        </a:rPr>
                        <a:t>2.88</a:t>
                      </a:r>
                    </a:p>
                  </a:txBody>
                  <a:tcPr anchor="ctr"/>
                </a:tc>
                <a:tc>
                  <a:txBody>
                    <a:bodyPr/>
                    <a:lstStyle/>
                    <a:p>
                      <a:pPr algn="ctr"/>
                      <a:r>
                        <a:rPr lang="en-US" sz="3600" dirty="0">
                          <a:solidFill>
                            <a:srgbClr val="FF0000"/>
                          </a:solidFill>
                        </a:rPr>
                        <a:t>3.96</a:t>
                      </a:r>
                    </a:p>
                  </a:txBody>
                  <a:tcPr anchor="ctr"/>
                </a:tc>
                <a:tc>
                  <a:txBody>
                    <a:bodyPr/>
                    <a:lstStyle/>
                    <a:p>
                      <a:pPr algn="ctr"/>
                      <a:r>
                        <a:rPr lang="en-US" sz="3600" dirty="0">
                          <a:solidFill>
                            <a:srgbClr val="FF0000"/>
                          </a:solidFill>
                        </a:rPr>
                        <a:t>-2.90</a:t>
                      </a:r>
                    </a:p>
                  </a:txBody>
                  <a:tcPr anchor="ctr"/>
                </a:tc>
                <a:extLst>
                  <a:ext uri="{0D108BD9-81ED-4DB2-BD59-A6C34878D82A}">
                    <a16:rowId xmlns:a16="http://schemas.microsoft.com/office/drawing/2014/main" val="860118513"/>
                  </a:ext>
                </a:extLst>
              </a:tr>
              <a:tr h="737990">
                <a:tc>
                  <a:txBody>
                    <a:bodyPr/>
                    <a:lstStyle/>
                    <a:p>
                      <a:pPr algn="ctr"/>
                      <a:r>
                        <a:rPr lang="en-US" sz="3600" dirty="0"/>
                        <a:t>Route 50</a:t>
                      </a:r>
                    </a:p>
                  </a:txBody>
                  <a:tcPr anchor="ctr"/>
                </a:tc>
                <a:tc>
                  <a:txBody>
                    <a:bodyPr/>
                    <a:lstStyle/>
                    <a:p>
                      <a:pPr algn="ctr"/>
                      <a:r>
                        <a:rPr lang="en-US" sz="3600" dirty="0"/>
                        <a:t>6.84</a:t>
                      </a:r>
                    </a:p>
                  </a:txBody>
                  <a:tcPr anchor="ctr"/>
                </a:tc>
                <a:tc>
                  <a:txBody>
                    <a:bodyPr/>
                    <a:lstStyle/>
                    <a:p>
                      <a:pPr algn="ctr"/>
                      <a:r>
                        <a:rPr lang="en-US" sz="3600" dirty="0"/>
                        <a:t>2.75</a:t>
                      </a:r>
                    </a:p>
                  </a:txBody>
                  <a:tcPr anchor="ctr"/>
                </a:tc>
                <a:tc>
                  <a:txBody>
                    <a:bodyPr/>
                    <a:lstStyle/>
                    <a:p>
                      <a:pPr algn="ctr"/>
                      <a:r>
                        <a:rPr lang="en-US" sz="3600" dirty="0"/>
                        <a:t>3.33</a:t>
                      </a:r>
                    </a:p>
                  </a:txBody>
                  <a:tcPr anchor="ctr"/>
                </a:tc>
                <a:tc>
                  <a:txBody>
                    <a:bodyPr/>
                    <a:lstStyle/>
                    <a:p>
                      <a:pPr algn="ctr"/>
                      <a:r>
                        <a:rPr lang="en-US" sz="3600" dirty="0"/>
                        <a:t>-3.51</a:t>
                      </a:r>
                    </a:p>
                  </a:txBody>
                  <a:tcPr anchor="ctr"/>
                </a:tc>
                <a:extLst>
                  <a:ext uri="{0D108BD9-81ED-4DB2-BD59-A6C34878D82A}">
                    <a16:rowId xmlns:a16="http://schemas.microsoft.com/office/drawing/2014/main" val="3124136734"/>
                  </a:ext>
                </a:extLst>
              </a:tr>
              <a:tr h="737990">
                <a:tc>
                  <a:txBody>
                    <a:bodyPr/>
                    <a:lstStyle/>
                    <a:p>
                      <a:pPr algn="ctr"/>
                      <a:r>
                        <a:rPr lang="en-US" sz="3600" dirty="0"/>
                        <a:t>Route 75</a:t>
                      </a:r>
                    </a:p>
                  </a:txBody>
                  <a:tcPr anchor="ctr"/>
                </a:tc>
                <a:tc>
                  <a:txBody>
                    <a:bodyPr/>
                    <a:lstStyle/>
                    <a:p>
                      <a:pPr algn="ctr"/>
                      <a:r>
                        <a:rPr lang="en-US" sz="3600" dirty="0"/>
                        <a:t>6.03</a:t>
                      </a:r>
                    </a:p>
                  </a:txBody>
                  <a:tcPr anchor="ctr"/>
                </a:tc>
                <a:tc>
                  <a:txBody>
                    <a:bodyPr/>
                    <a:lstStyle/>
                    <a:p>
                      <a:pPr algn="ctr"/>
                      <a:r>
                        <a:rPr lang="en-US" sz="3600" dirty="0"/>
                        <a:t>2.67</a:t>
                      </a:r>
                    </a:p>
                  </a:txBody>
                  <a:tcPr anchor="ctr"/>
                </a:tc>
                <a:tc>
                  <a:txBody>
                    <a:bodyPr/>
                    <a:lstStyle/>
                    <a:p>
                      <a:pPr algn="ctr"/>
                      <a:r>
                        <a:rPr lang="en-US" sz="3600" dirty="0"/>
                        <a:t>3.32</a:t>
                      </a:r>
                    </a:p>
                  </a:txBody>
                  <a:tcPr anchor="ctr"/>
                </a:tc>
                <a:tc>
                  <a:txBody>
                    <a:bodyPr/>
                    <a:lstStyle/>
                    <a:p>
                      <a:pPr algn="ctr"/>
                      <a:r>
                        <a:rPr lang="en-US" sz="3600" dirty="0"/>
                        <a:t>-2.71</a:t>
                      </a:r>
                    </a:p>
                  </a:txBody>
                  <a:tcPr anchor="ctr"/>
                </a:tc>
                <a:extLst>
                  <a:ext uri="{0D108BD9-81ED-4DB2-BD59-A6C34878D82A}">
                    <a16:rowId xmlns:a16="http://schemas.microsoft.com/office/drawing/2014/main" val="1302269924"/>
                  </a:ext>
                </a:extLst>
              </a:tr>
            </a:tbl>
          </a:graphicData>
        </a:graphic>
      </p:graphicFrame>
      <p:pic>
        <p:nvPicPr>
          <p:cNvPr id="23" name="Picture 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5183055" y="6263156"/>
            <a:ext cx="5389479" cy="5720008"/>
          </a:xfrm>
          <a:prstGeom prst="rect">
            <a:avLst/>
          </a:prstGeom>
        </p:spPr>
      </p:pic>
      <p:pic>
        <p:nvPicPr>
          <p:cNvPr id="24" name="Picture 23"/>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5270223" y="12132096"/>
            <a:ext cx="5302311" cy="5634844"/>
          </a:xfrm>
          <a:prstGeom prst="rect">
            <a:avLst/>
          </a:prstGeom>
        </p:spPr>
      </p:pic>
      <p:pic>
        <p:nvPicPr>
          <p:cNvPr id="27" name="Picture 2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247586" y="6242478"/>
            <a:ext cx="5390735" cy="5711886"/>
          </a:xfrm>
          <a:prstGeom prst="rect">
            <a:avLst/>
          </a:prstGeom>
        </p:spPr>
      </p:pic>
      <p:pic>
        <p:nvPicPr>
          <p:cNvPr id="28" name="Picture 27"/>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1280615" y="12099766"/>
            <a:ext cx="5363656" cy="5687483"/>
          </a:xfrm>
          <a:prstGeom prst="rect">
            <a:avLst/>
          </a:prstGeom>
        </p:spPr>
      </p:pic>
      <p:pic>
        <p:nvPicPr>
          <p:cNvPr id="29" name="Picture 28"/>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7433570" y="6280568"/>
            <a:ext cx="5363656" cy="5691208"/>
          </a:xfrm>
          <a:prstGeom prst="rect">
            <a:avLst/>
          </a:prstGeom>
        </p:spPr>
      </p:pic>
      <p:sp>
        <p:nvSpPr>
          <p:cNvPr id="30" name="TextBox 29"/>
          <p:cNvSpPr txBox="1"/>
          <p:nvPr/>
        </p:nvSpPr>
        <p:spPr>
          <a:xfrm>
            <a:off x="24864914" y="17884115"/>
            <a:ext cx="17654686" cy="2554545"/>
          </a:xfrm>
          <a:prstGeom prst="rect">
            <a:avLst/>
          </a:prstGeom>
          <a:noFill/>
        </p:spPr>
        <p:txBody>
          <a:bodyPr wrap="square" rtlCol="0">
            <a:spAutoFit/>
          </a:bodyPr>
          <a:lstStyle/>
          <a:p>
            <a:r>
              <a:rPr lang="en-US" sz="3200" dirty="0"/>
              <a:t>Current ranking metrics included in software:</a:t>
            </a:r>
          </a:p>
          <a:p>
            <a:r>
              <a:rPr lang="en-US" sz="3200" dirty="0"/>
              <a:t>1)  Metric = sum(grade) / total route distance</a:t>
            </a:r>
          </a:p>
          <a:p>
            <a:r>
              <a:rPr lang="en-US" sz="3200" dirty="0"/>
              <a:t>2)  Metric = sum(|Elevation distance between points|)/ total route distance</a:t>
            </a:r>
          </a:p>
          <a:p>
            <a:r>
              <a:rPr lang="en-US" sz="3200" dirty="0"/>
              <a:t>3)  Metric = </a:t>
            </a:r>
          </a:p>
          <a:p>
            <a:r>
              <a:rPr lang="en-US" sz="3200" dirty="0"/>
              <a:t>4)  Metric = </a:t>
            </a:r>
          </a:p>
        </p:txBody>
      </p:sp>
      <p:pic>
        <p:nvPicPr>
          <p:cNvPr id="31" name="Picture 30"/>
          <p:cNvPicPr>
            <a:picLocks noChangeAspect="1"/>
          </p:cNvPicPr>
          <p:nvPr/>
        </p:nvPicPr>
        <p:blipFill rotWithShape="1">
          <a:blip r:embed="rId19">
            <a:extLst>
              <a:ext uri="{28A0092B-C50C-407E-A947-70E740481C1C}">
                <a14:useLocalDpi xmlns:a14="http://schemas.microsoft.com/office/drawing/2010/main" val="0"/>
              </a:ext>
            </a:extLst>
          </a:blip>
          <a:srcRect t="32600" b="32132"/>
          <a:stretch/>
        </p:blipFill>
        <p:spPr>
          <a:xfrm>
            <a:off x="4333989" y="1746068"/>
            <a:ext cx="6646070" cy="2343924"/>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43" name="Picture 42">
            <a:extLst>
              <a:ext uri="{FF2B5EF4-FFF2-40B4-BE49-F238E27FC236}">
                <a16:creationId xmlns:a16="http://schemas.microsoft.com/office/drawing/2014/main" id="{3E94F77D-F299-4FB3-A874-BBF2505CCE91}"/>
              </a:ext>
            </a:extLst>
          </p:cNvPr>
          <p:cNvPicPr>
            <a:picLocks noChangeAspect="1"/>
          </p:cNvPicPr>
          <p:nvPr/>
        </p:nvPicPr>
        <p:blipFill>
          <a:blip r:embed="rId20"/>
          <a:stretch>
            <a:fillRect/>
          </a:stretch>
        </p:blipFill>
        <p:spPr>
          <a:xfrm>
            <a:off x="30428267" y="789080"/>
            <a:ext cx="12368959" cy="4417485"/>
          </a:xfrm>
          <a:prstGeom prst="rect">
            <a:avLst/>
          </a:prstGeom>
        </p:spPr>
      </p:pic>
      <p:grpSp>
        <p:nvGrpSpPr>
          <p:cNvPr id="158" name="Group 157">
            <a:extLst>
              <a:ext uri="{FF2B5EF4-FFF2-40B4-BE49-F238E27FC236}">
                <a16:creationId xmlns:a16="http://schemas.microsoft.com/office/drawing/2014/main" id="{DA4B0834-5AE2-4B42-9BA6-6181A4AC1FF8}"/>
              </a:ext>
            </a:extLst>
          </p:cNvPr>
          <p:cNvGrpSpPr/>
          <p:nvPr/>
        </p:nvGrpSpPr>
        <p:grpSpPr>
          <a:xfrm>
            <a:off x="933143" y="12484235"/>
            <a:ext cx="15459335" cy="6025950"/>
            <a:chOff x="0" y="0"/>
            <a:chExt cx="8452036" cy="1965278"/>
          </a:xfrm>
        </p:grpSpPr>
        <p:cxnSp>
          <p:nvCxnSpPr>
            <p:cNvPr id="159" name="Straight Arrow Connector 158">
              <a:extLst>
                <a:ext uri="{FF2B5EF4-FFF2-40B4-BE49-F238E27FC236}">
                  <a16:creationId xmlns:a16="http://schemas.microsoft.com/office/drawing/2014/main" id="{59D1F346-34C4-45A7-95A5-FB9972FB1657}"/>
                </a:ext>
              </a:extLst>
            </p:cNvPr>
            <p:cNvCxnSpPr/>
            <p:nvPr/>
          </p:nvCxnSpPr>
          <p:spPr>
            <a:xfrm>
              <a:off x="1801504" y="566382"/>
              <a:ext cx="36849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0" name="Connector: Elbow 159">
              <a:extLst>
                <a:ext uri="{FF2B5EF4-FFF2-40B4-BE49-F238E27FC236}">
                  <a16:creationId xmlns:a16="http://schemas.microsoft.com/office/drawing/2014/main" id="{7B6F3F21-D1A4-4847-834A-A2E43E4409BF}"/>
                </a:ext>
              </a:extLst>
            </p:cNvPr>
            <p:cNvCxnSpPr/>
            <p:nvPr/>
          </p:nvCxnSpPr>
          <p:spPr>
            <a:xfrm>
              <a:off x="3971498" y="566382"/>
              <a:ext cx="436729" cy="34798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1" name="Connector: Elbow 160">
              <a:extLst>
                <a:ext uri="{FF2B5EF4-FFF2-40B4-BE49-F238E27FC236}">
                  <a16:creationId xmlns:a16="http://schemas.microsoft.com/office/drawing/2014/main" id="{675BDC86-66A0-46D0-9057-CEBAF81CAF73}"/>
                </a:ext>
              </a:extLst>
            </p:cNvPr>
            <p:cNvCxnSpPr/>
            <p:nvPr/>
          </p:nvCxnSpPr>
          <p:spPr>
            <a:xfrm flipV="1">
              <a:off x="3971498" y="1125940"/>
              <a:ext cx="436245" cy="34925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2" name="Connector: Elbow 161">
              <a:extLst>
                <a:ext uri="{FF2B5EF4-FFF2-40B4-BE49-F238E27FC236}">
                  <a16:creationId xmlns:a16="http://schemas.microsoft.com/office/drawing/2014/main" id="{0F377444-5949-458F-8CF6-DE10192CEAE1}"/>
                </a:ext>
              </a:extLst>
            </p:cNvPr>
            <p:cNvCxnSpPr/>
            <p:nvPr/>
          </p:nvCxnSpPr>
          <p:spPr>
            <a:xfrm flipV="1">
              <a:off x="6209731" y="566382"/>
              <a:ext cx="416257" cy="34798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3" name="Connector: Elbow 162">
              <a:extLst>
                <a:ext uri="{FF2B5EF4-FFF2-40B4-BE49-F238E27FC236}">
                  <a16:creationId xmlns:a16="http://schemas.microsoft.com/office/drawing/2014/main" id="{D0AC0D03-3761-421C-BD74-8F95FCC49F2C}"/>
                </a:ext>
              </a:extLst>
            </p:cNvPr>
            <p:cNvCxnSpPr/>
            <p:nvPr/>
          </p:nvCxnSpPr>
          <p:spPr>
            <a:xfrm>
              <a:off x="6209731" y="1125940"/>
              <a:ext cx="416257" cy="34798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4" name="Straight Arrow Connector 163">
              <a:extLst>
                <a:ext uri="{FF2B5EF4-FFF2-40B4-BE49-F238E27FC236}">
                  <a16:creationId xmlns:a16="http://schemas.microsoft.com/office/drawing/2014/main" id="{2D840DDA-B050-4DE7-A28A-B246AA13922F}"/>
                </a:ext>
              </a:extLst>
            </p:cNvPr>
            <p:cNvCxnSpPr/>
            <p:nvPr/>
          </p:nvCxnSpPr>
          <p:spPr>
            <a:xfrm>
              <a:off x="1801504" y="1371600"/>
              <a:ext cx="36849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nvGrpSpPr>
            <p:cNvPr id="165" name="Group 164">
              <a:extLst>
                <a:ext uri="{FF2B5EF4-FFF2-40B4-BE49-F238E27FC236}">
                  <a16:creationId xmlns:a16="http://schemas.microsoft.com/office/drawing/2014/main" id="{7D246701-B17E-4FEE-97EF-3EABA4910FBB}"/>
                </a:ext>
              </a:extLst>
            </p:cNvPr>
            <p:cNvGrpSpPr/>
            <p:nvPr/>
          </p:nvGrpSpPr>
          <p:grpSpPr>
            <a:xfrm>
              <a:off x="0" y="0"/>
              <a:ext cx="8452036" cy="1965278"/>
              <a:chOff x="0" y="0"/>
              <a:chExt cx="8452036" cy="1965278"/>
            </a:xfrm>
          </p:grpSpPr>
          <p:grpSp>
            <p:nvGrpSpPr>
              <p:cNvPr id="166" name="Group 165">
                <a:extLst>
                  <a:ext uri="{FF2B5EF4-FFF2-40B4-BE49-F238E27FC236}">
                    <a16:creationId xmlns:a16="http://schemas.microsoft.com/office/drawing/2014/main" id="{9E0F758D-2A16-4B00-AD87-567E75395AF2}"/>
                  </a:ext>
                </a:extLst>
              </p:cNvPr>
              <p:cNvGrpSpPr/>
              <p:nvPr/>
            </p:nvGrpSpPr>
            <p:grpSpPr>
              <a:xfrm>
                <a:off x="0" y="0"/>
                <a:ext cx="8452036" cy="1965278"/>
                <a:chOff x="0" y="0"/>
                <a:chExt cx="8452036" cy="1965278"/>
              </a:xfrm>
            </p:grpSpPr>
            <p:sp>
              <p:nvSpPr>
                <p:cNvPr id="170" name="Rectangle: Rounded Corners 169">
                  <a:extLst>
                    <a:ext uri="{FF2B5EF4-FFF2-40B4-BE49-F238E27FC236}">
                      <a16:creationId xmlns:a16="http://schemas.microsoft.com/office/drawing/2014/main" id="{AE543F3F-E8D8-4B34-81FA-D687095EC75F}"/>
                    </a:ext>
                  </a:extLst>
                </p:cNvPr>
                <p:cNvSpPr/>
                <p:nvPr/>
              </p:nvSpPr>
              <p:spPr>
                <a:xfrm>
                  <a:off x="4408227" y="0"/>
                  <a:ext cx="1801495" cy="1964690"/>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nvGrpSpPr>
                <p:cNvPr id="171" name="Group 170">
                  <a:extLst>
                    <a:ext uri="{FF2B5EF4-FFF2-40B4-BE49-F238E27FC236}">
                      <a16:creationId xmlns:a16="http://schemas.microsoft.com/office/drawing/2014/main" id="{A0933D2B-2F64-4C85-98DF-AD13B407DAB6}"/>
                    </a:ext>
                  </a:extLst>
                </p:cNvPr>
                <p:cNvGrpSpPr/>
                <p:nvPr/>
              </p:nvGrpSpPr>
              <p:grpSpPr>
                <a:xfrm>
                  <a:off x="0" y="0"/>
                  <a:ext cx="1801504" cy="1965278"/>
                  <a:chOff x="0" y="0"/>
                  <a:chExt cx="1801504" cy="1965278"/>
                </a:xfrm>
              </p:grpSpPr>
              <p:sp>
                <p:nvSpPr>
                  <p:cNvPr id="182" name="Rectangle: Rounded Corners 181">
                    <a:extLst>
                      <a:ext uri="{FF2B5EF4-FFF2-40B4-BE49-F238E27FC236}">
                        <a16:creationId xmlns:a16="http://schemas.microsoft.com/office/drawing/2014/main" id="{E502FF87-F059-4432-9DCC-0D987B5B7A0D}"/>
                      </a:ext>
                    </a:extLst>
                  </p:cNvPr>
                  <p:cNvSpPr/>
                  <p:nvPr/>
                </p:nvSpPr>
                <p:spPr>
                  <a:xfrm>
                    <a:off x="0" y="0"/>
                    <a:ext cx="1801504"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3" name="Rectangle: Rounded Corners 182">
                    <a:extLst>
                      <a:ext uri="{FF2B5EF4-FFF2-40B4-BE49-F238E27FC236}">
                        <a16:creationId xmlns:a16="http://schemas.microsoft.com/office/drawing/2014/main" id="{83746E29-08C2-4A73-A795-F045183CB194}"/>
                      </a:ext>
                    </a:extLst>
                  </p:cNvPr>
                  <p:cNvSpPr/>
                  <p:nvPr/>
                </p:nvSpPr>
                <p:spPr>
                  <a:xfrm>
                    <a:off x="54591" y="327546"/>
                    <a:ext cx="1692161" cy="49132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Bus route coordinates from King County Metro</a:t>
                    </a:r>
                  </a:p>
                </p:txBody>
              </p:sp>
              <p:sp>
                <p:nvSpPr>
                  <p:cNvPr id="184" name="Rectangle: Rounded Corners 183">
                    <a:extLst>
                      <a:ext uri="{FF2B5EF4-FFF2-40B4-BE49-F238E27FC236}">
                        <a16:creationId xmlns:a16="http://schemas.microsoft.com/office/drawing/2014/main" id="{9E59E35C-7763-4DFD-B3C9-E03A60ECDD85}"/>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Elevation profile for the King County area from Washington Department of Natural Resources</a:t>
                    </a:r>
                  </a:p>
                </p:txBody>
              </p:sp>
              <p:sp>
                <p:nvSpPr>
                  <p:cNvPr id="185" name="Text Box 5">
                    <a:extLst>
                      <a:ext uri="{FF2B5EF4-FFF2-40B4-BE49-F238E27FC236}">
                        <a16:creationId xmlns:a16="http://schemas.microsoft.com/office/drawing/2014/main" id="{D6127F4A-193B-4E83-B187-EDD9925ADD9F}"/>
                      </a:ext>
                    </a:extLst>
                  </p:cNvPr>
                  <p:cNvSpPr txBox="1"/>
                  <p:nvPr/>
                </p:nvSpPr>
                <p:spPr>
                  <a:xfrm>
                    <a:off x="275513" y="57388"/>
                    <a:ext cx="1309020" cy="245660"/>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Read Data</a:t>
                    </a:r>
                  </a:p>
                </p:txBody>
              </p:sp>
            </p:grpSp>
            <p:grpSp>
              <p:nvGrpSpPr>
                <p:cNvPr id="172" name="Group 171">
                  <a:extLst>
                    <a:ext uri="{FF2B5EF4-FFF2-40B4-BE49-F238E27FC236}">
                      <a16:creationId xmlns:a16="http://schemas.microsoft.com/office/drawing/2014/main" id="{2A6C2F45-3818-4FB4-93DB-F1091D8CC3A5}"/>
                    </a:ext>
                  </a:extLst>
                </p:cNvPr>
                <p:cNvGrpSpPr/>
                <p:nvPr/>
              </p:nvGrpSpPr>
              <p:grpSpPr>
                <a:xfrm>
                  <a:off x="2169994" y="0"/>
                  <a:ext cx="1801495" cy="1964690"/>
                  <a:chOff x="0" y="0"/>
                  <a:chExt cx="1801504" cy="1965278"/>
                </a:xfrm>
              </p:grpSpPr>
              <p:sp>
                <p:nvSpPr>
                  <p:cNvPr id="178" name="Rectangle: Rounded Corners 177">
                    <a:extLst>
                      <a:ext uri="{FF2B5EF4-FFF2-40B4-BE49-F238E27FC236}">
                        <a16:creationId xmlns:a16="http://schemas.microsoft.com/office/drawing/2014/main" id="{10A2D680-885D-4B95-BC04-24516F3FA46C}"/>
                      </a:ext>
                    </a:extLst>
                  </p:cNvPr>
                  <p:cNvSpPr/>
                  <p:nvPr/>
                </p:nvSpPr>
                <p:spPr>
                  <a:xfrm>
                    <a:off x="0" y="0"/>
                    <a:ext cx="1801504"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1" name="Text Box 20">
                    <a:extLst>
                      <a:ext uri="{FF2B5EF4-FFF2-40B4-BE49-F238E27FC236}">
                        <a16:creationId xmlns:a16="http://schemas.microsoft.com/office/drawing/2014/main" id="{0149FAB6-E947-4722-AAEF-01579B549362}"/>
                      </a:ext>
                    </a:extLst>
                  </p:cNvPr>
                  <p:cNvSpPr txBox="1"/>
                  <p:nvPr/>
                </p:nvSpPr>
                <p:spPr>
                  <a:xfrm>
                    <a:off x="119966" y="57405"/>
                    <a:ext cx="1561410" cy="293358"/>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Process Data</a:t>
                    </a:r>
                  </a:p>
                </p:txBody>
              </p:sp>
              <p:sp>
                <p:nvSpPr>
                  <p:cNvPr id="180" name="Rectangle: Rounded Corners 179">
                    <a:extLst>
                      <a:ext uri="{FF2B5EF4-FFF2-40B4-BE49-F238E27FC236}">
                        <a16:creationId xmlns:a16="http://schemas.microsoft.com/office/drawing/2014/main" id="{D30572C1-0E74-4E40-947E-26E0AD1B086B}"/>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Convert elevation profile to coordinate system used by bus routes.</a:t>
                    </a:r>
                  </a:p>
                </p:txBody>
              </p:sp>
              <p:sp>
                <p:nvSpPr>
                  <p:cNvPr id="179" name="Rectangle: Rounded Corners 178">
                    <a:extLst>
                      <a:ext uri="{FF2B5EF4-FFF2-40B4-BE49-F238E27FC236}">
                        <a16:creationId xmlns:a16="http://schemas.microsoft.com/office/drawing/2014/main" id="{5EC324D6-524F-4E2D-BD7C-4A524B974235}"/>
                      </a:ext>
                    </a:extLst>
                  </p:cNvPr>
                  <p:cNvSpPr/>
                  <p:nvPr/>
                </p:nvSpPr>
                <p:spPr>
                  <a:xfrm>
                    <a:off x="54591" y="326952"/>
                    <a:ext cx="1692161" cy="491914"/>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Re-trace routes to extract only one-way bus routes</a:t>
                    </a:r>
                  </a:p>
                </p:txBody>
              </p:sp>
            </p:grpSp>
            <p:grpSp>
              <p:nvGrpSpPr>
                <p:cNvPr id="173" name="Group 172">
                  <a:extLst>
                    <a:ext uri="{FF2B5EF4-FFF2-40B4-BE49-F238E27FC236}">
                      <a16:creationId xmlns:a16="http://schemas.microsoft.com/office/drawing/2014/main" id="{243D08E1-29C2-4EBF-AFF8-47CE3214BC80}"/>
                    </a:ext>
                  </a:extLst>
                </p:cNvPr>
                <p:cNvGrpSpPr/>
                <p:nvPr/>
              </p:nvGrpSpPr>
              <p:grpSpPr>
                <a:xfrm>
                  <a:off x="6625988" y="0"/>
                  <a:ext cx="1826048" cy="1964690"/>
                  <a:chOff x="0" y="0"/>
                  <a:chExt cx="1826057" cy="1965278"/>
                </a:xfrm>
              </p:grpSpPr>
              <p:sp>
                <p:nvSpPr>
                  <p:cNvPr id="174" name="Rectangle: Rounded Corners 173">
                    <a:extLst>
                      <a:ext uri="{FF2B5EF4-FFF2-40B4-BE49-F238E27FC236}">
                        <a16:creationId xmlns:a16="http://schemas.microsoft.com/office/drawing/2014/main" id="{F4EBE2C0-6340-4C97-9D60-2192833B0E4F}"/>
                      </a:ext>
                    </a:extLst>
                  </p:cNvPr>
                  <p:cNvSpPr/>
                  <p:nvPr/>
                </p:nvSpPr>
                <p:spPr>
                  <a:xfrm>
                    <a:off x="0" y="0"/>
                    <a:ext cx="1826057"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5" name="Rectangle: Rounded Corners 174">
                    <a:extLst>
                      <a:ext uri="{FF2B5EF4-FFF2-40B4-BE49-F238E27FC236}">
                        <a16:creationId xmlns:a16="http://schemas.microsoft.com/office/drawing/2014/main" id="{A8362269-94E9-4BF9-A306-6182D958F3F2}"/>
                      </a:ext>
                    </a:extLst>
                  </p:cNvPr>
                  <p:cNvSpPr/>
                  <p:nvPr/>
                </p:nvSpPr>
                <p:spPr>
                  <a:xfrm>
                    <a:off x="54591" y="327546"/>
                    <a:ext cx="1692161" cy="49132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Display selected bus routes on map </a:t>
                    </a:r>
                    <a:r>
                      <a:rPr lang="en-US" sz="2400" dirty="0">
                        <a:ea typeface="Calibri" panose="020F0502020204030204" pitchFamily="34" charset="0"/>
                        <a:cs typeface="Times New Roman" panose="02020603050405020304" pitchFamily="18" charset="0"/>
                      </a:rPr>
                      <a:t>using colors to represent elevation gradient</a:t>
                    </a:r>
                    <a:endParaRPr lang="en-US" sz="2400" dirty="0">
                      <a:effectLst/>
                      <a:ea typeface="Calibri" panose="020F0502020204030204" pitchFamily="34" charset="0"/>
                      <a:cs typeface="Times New Roman" panose="02020603050405020304" pitchFamily="18" charset="0"/>
                    </a:endParaRPr>
                  </a:p>
                </p:txBody>
              </p:sp>
              <p:sp>
                <p:nvSpPr>
                  <p:cNvPr id="176" name="Rectangle: Rounded Corners 175">
                    <a:extLst>
                      <a:ext uri="{FF2B5EF4-FFF2-40B4-BE49-F238E27FC236}">
                        <a16:creationId xmlns:a16="http://schemas.microsoft.com/office/drawing/2014/main" id="{669BE631-9285-495F-970D-FD6785BDEDAA}"/>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2400" dirty="0">
                        <a:effectLst/>
                        <a:ea typeface="Calibri" panose="020F0502020204030204" pitchFamily="34" charset="0"/>
                        <a:cs typeface="Times New Roman" panose="02020603050405020304" pitchFamily="18" charset="0"/>
                      </a:rPr>
                      <a:t>Display </a:t>
                    </a:r>
                    <a:r>
                      <a:rPr lang="en-US" sz="2400" dirty="0">
                        <a:ea typeface="Calibri" panose="020F0502020204030204" pitchFamily="34" charset="0"/>
                        <a:cs typeface="Times New Roman" panose="02020603050405020304" pitchFamily="18" charset="0"/>
                      </a:rPr>
                      <a:t>plots of selected bus routes’ </a:t>
                    </a:r>
                    <a:r>
                      <a:rPr lang="en-US" sz="2400" dirty="0">
                        <a:effectLst/>
                        <a:ea typeface="Calibri" panose="020F0502020204030204" pitchFamily="34" charset="0"/>
                        <a:cs typeface="Times New Roman" panose="02020603050405020304" pitchFamily="18" charset="0"/>
                      </a:rPr>
                      <a:t>actual elevation and absolute elevation gradient </a:t>
                    </a:r>
                  </a:p>
                </p:txBody>
              </p:sp>
              <p:sp>
                <p:nvSpPr>
                  <p:cNvPr id="177" name="Text Box 29">
                    <a:extLst>
                      <a:ext uri="{FF2B5EF4-FFF2-40B4-BE49-F238E27FC236}">
                        <a16:creationId xmlns:a16="http://schemas.microsoft.com/office/drawing/2014/main" id="{7DDC8F84-B8D6-4B3F-A1E3-CC974BD47DFD}"/>
                      </a:ext>
                    </a:extLst>
                  </p:cNvPr>
                  <p:cNvSpPr txBox="1"/>
                  <p:nvPr/>
                </p:nvSpPr>
                <p:spPr>
                  <a:xfrm>
                    <a:off x="90365" y="57405"/>
                    <a:ext cx="1663544" cy="219296"/>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Visualize Data</a:t>
                    </a:r>
                  </a:p>
                </p:txBody>
              </p:sp>
            </p:grpSp>
          </p:grpSp>
          <p:sp>
            <p:nvSpPr>
              <p:cNvPr id="167" name="Rectangle: Rounded Corners 166">
                <a:extLst>
                  <a:ext uri="{FF2B5EF4-FFF2-40B4-BE49-F238E27FC236}">
                    <a16:creationId xmlns:a16="http://schemas.microsoft.com/office/drawing/2014/main" id="{02FD9DC2-182C-4771-A6E6-ACC8C2283987}"/>
                  </a:ext>
                </a:extLst>
              </p:cNvPr>
              <p:cNvSpPr/>
              <p:nvPr/>
            </p:nvSpPr>
            <p:spPr>
              <a:xfrm>
                <a:off x="4455994" y="327546"/>
                <a:ext cx="1714500" cy="839338"/>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Extract elevation data for each bus route and merge with route coordinates into a GeoJson format </a:t>
                </a:r>
              </a:p>
            </p:txBody>
          </p:sp>
          <p:sp>
            <p:nvSpPr>
              <p:cNvPr id="168" name="Rectangle: Rounded Corners 167">
                <a:extLst>
                  <a:ext uri="{FF2B5EF4-FFF2-40B4-BE49-F238E27FC236}">
                    <a16:creationId xmlns:a16="http://schemas.microsoft.com/office/drawing/2014/main" id="{CFF81173-D21C-45F7-A099-18C3D7C54942}"/>
                  </a:ext>
                </a:extLst>
              </p:cNvPr>
              <p:cNvSpPr/>
              <p:nvPr/>
            </p:nvSpPr>
            <p:spPr>
              <a:xfrm>
                <a:off x="4455994" y="1207827"/>
                <a:ext cx="1714500" cy="614149"/>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Calculate route elevation gradient and compute different stress metrics</a:t>
                </a:r>
              </a:p>
            </p:txBody>
          </p:sp>
          <p:sp>
            <p:nvSpPr>
              <p:cNvPr id="169" name="Text Box 36">
                <a:extLst>
                  <a:ext uri="{FF2B5EF4-FFF2-40B4-BE49-F238E27FC236}">
                    <a16:creationId xmlns:a16="http://schemas.microsoft.com/office/drawing/2014/main" id="{4A1CFEE1-FE6D-4B44-87E2-AFBFF6FB1262}"/>
                  </a:ext>
                </a:extLst>
              </p:cNvPr>
              <p:cNvSpPr txBox="1"/>
              <p:nvPr/>
            </p:nvSpPr>
            <p:spPr>
              <a:xfrm>
                <a:off x="4533809" y="47628"/>
                <a:ext cx="1557408" cy="255367"/>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Analyze Data</a:t>
                </a:r>
              </a:p>
            </p:txBody>
          </p:sp>
        </p:grpSp>
      </p:grpSp>
      <p:pic>
        <p:nvPicPr>
          <p:cNvPr id="19" name="Picture 18">
            <a:extLst>
              <a:ext uri="{FF2B5EF4-FFF2-40B4-BE49-F238E27FC236}">
                <a16:creationId xmlns:a16="http://schemas.microsoft.com/office/drawing/2014/main" id="{C6242978-E1CD-408F-9504-71808865EFBA}"/>
              </a:ext>
            </a:extLst>
          </p:cNvPr>
          <p:cNvPicPr>
            <a:picLocks noChangeAspect="1"/>
          </p:cNvPicPr>
          <p:nvPr/>
        </p:nvPicPr>
        <p:blipFill>
          <a:blip r:embed="rId21"/>
          <a:stretch>
            <a:fillRect/>
          </a:stretch>
        </p:blipFill>
        <p:spPr>
          <a:xfrm>
            <a:off x="28586136" y="27412446"/>
            <a:ext cx="14447532" cy="3631061"/>
          </a:xfrm>
          <a:prstGeom prst="rect">
            <a:avLst/>
          </a:prstGeom>
        </p:spPr>
      </p:pic>
      <p:sp>
        <p:nvSpPr>
          <p:cNvPr id="32" name="Rectangle: Rounded Corners 31">
            <a:extLst>
              <a:ext uri="{FF2B5EF4-FFF2-40B4-BE49-F238E27FC236}">
                <a16:creationId xmlns:a16="http://schemas.microsoft.com/office/drawing/2014/main" id="{49DA1C47-B267-4655-B1E3-E0625AFBB026}"/>
              </a:ext>
            </a:extLst>
          </p:cNvPr>
          <p:cNvSpPr/>
          <p:nvPr/>
        </p:nvSpPr>
        <p:spPr>
          <a:xfrm>
            <a:off x="933143" y="19161387"/>
            <a:ext cx="15459335" cy="3183392"/>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2710A630-3691-40F3-96A4-2795EAB624C9}"/>
              </a:ext>
            </a:extLst>
          </p:cNvPr>
          <p:cNvCxnSpPr>
            <a:cxnSpLocks/>
          </p:cNvCxnSpPr>
          <p:nvPr/>
        </p:nvCxnSpPr>
        <p:spPr>
          <a:xfrm>
            <a:off x="2479016"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47B5DA89-2970-456A-B59B-584B7840CE21}"/>
              </a:ext>
            </a:extLst>
          </p:cNvPr>
          <p:cNvCxnSpPr>
            <a:cxnSpLocks/>
          </p:cNvCxnSpPr>
          <p:nvPr/>
        </p:nvCxnSpPr>
        <p:spPr>
          <a:xfrm>
            <a:off x="6521028"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A2300F8E-51FB-4139-AA74-5AA449890F17}"/>
              </a:ext>
            </a:extLst>
          </p:cNvPr>
          <p:cNvCxnSpPr>
            <a:cxnSpLocks/>
          </p:cNvCxnSpPr>
          <p:nvPr/>
        </p:nvCxnSpPr>
        <p:spPr>
          <a:xfrm>
            <a:off x="10494801"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FE08A21-7C8B-4E9B-BB4B-A881A478711B}"/>
              </a:ext>
            </a:extLst>
          </p:cNvPr>
          <p:cNvCxnSpPr>
            <a:cxnSpLocks/>
          </p:cNvCxnSpPr>
          <p:nvPr/>
        </p:nvCxnSpPr>
        <p:spPr>
          <a:xfrm>
            <a:off x="14714234"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5" name="Rectangle: Rounded Corners 34">
            <a:extLst>
              <a:ext uri="{FF2B5EF4-FFF2-40B4-BE49-F238E27FC236}">
                <a16:creationId xmlns:a16="http://schemas.microsoft.com/office/drawing/2014/main" id="{BD431186-FEBB-4AF3-82E7-B23D59BE58B6}"/>
              </a:ext>
            </a:extLst>
          </p:cNvPr>
          <p:cNvSpPr/>
          <p:nvPr/>
        </p:nvSpPr>
        <p:spPr>
          <a:xfrm>
            <a:off x="1033000" y="19908829"/>
            <a:ext cx="3095068" cy="223120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342900" indent="-342900">
              <a:buFont typeface="Wingdings" panose="05000000000000000000" pitchFamily="2" charset="2"/>
              <a:buChar char="§"/>
            </a:pPr>
            <a:r>
              <a:rPr lang="en-US" sz="2400" dirty="0"/>
              <a:t>Geopandas</a:t>
            </a:r>
          </a:p>
          <a:p>
            <a:pPr marL="342900" indent="-342900">
              <a:buFont typeface="Wingdings" panose="05000000000000000000" pitchFamily="2" charset="2"/>
              <a:buChar char="§"/>
            </a:pPr>
            <a:r>
              <a:rPr lang="en-US" sz="2400" dirty="0"/>
              <a:t>Shapefile</a:t>
            </a:r>
          </a:p>
          <a:p>
            <a:pPr marL="342900" indent="-342900">
              <a:buFont typeface="Wingdings" panose="05000000000000000000" pitchFamily="2" charset="2"/>
              <a:buChar char="§"/>
            </a:pPr>
            <a:r>
              <a:rPr lang="en-US" sz="2400" dirty="0"/>
              <a:t>Rasterstats</a:t>
            </a:r>
          </a:p>
          <a:p>
            <a:pPr marL="342900" indent="-342900">
              <a:buFont typeface="Wingdings" panose="05000000000000000000" pitchFamily="2" charset="2"/>
              <a:buChar char="§"/>
            </a:pPr>
            <a:r>
              <a:rPr lang="en-US" sz="2400" dirty="0"/>
              <a:t>Pandas</a:t>
            </a:r>
          </a:p>
        </p:txBody>
      </p:sp>
      <p:sp>
        <p:nvSpPr>
          <p:cNvPr id="78" name="Rectangle: Rounded Corners 77">
            <a:extLst>
              <a:ext uri="{FF2B5EF4-FFF2-40B4-BE49-F238E27FC236}">
                <a16:creationId xmlns:a16="http://schemas.microsoft.com/office/drawing/2014/main" id="{42906FF3-93C7-4F1F-B2A5-9ECEF2FD5749}"/>
              </a:ext>
            </a:extLst>
          </p:cNvPr>
          <p:cNvSpPr/>
          <p:nvPr/>
        </p:nvSpPr>
        <p:spPr>
          <a:xfrm>
            <a:off x="4942857" y="19875848"/>
            <a:ext cx="3095068" cy="22312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Wingdings" panose="05000000000000000000" pitchFamily="2" charset="2"/>
              <a:buChar char="§"/>
            </a:pPr>
            <a:r>
              <a:rPr lang="en-US" sz="2400" dirty="0"/>
              <a:t>ArcGIS/ArcMap</a:t>
            </a:r>
          </a:p>
          <a:p>
            <a:pPr marL="285750" indent="-285750">
              <a:buFont typeface="Wingdings" panose="05000000000000000000" pitchFamily="2" charset="2"/>
              <a:buChar char="§"/>
            </a:pPr>
            <a:r>
              <a:rPr lang="en-US" sz="2400" dirty="0"/>
              <a:t>Geopandas</a:t>
            </a:r>
          </a:p>
          <a:p>
            <a:pPr marL="285750" indent="-285750">
              <a:buFont typeface="Wingdings" panose="05000000000000000000" pitchFamily="2" charset="2"/>
              <a:buChar char="§"/>
            </a:pPr>
            <a:r>
              <a:rPr lang="en-US" sz="2400" dirty="0"/>
              <a:t>Rasterio</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endParaRPr lang="en-US" dirty="0"/>
          </a:p>
        </p:txBody>
      </p:sp>
      <p:sp>
        <p:nvSpPr>
          <p:cNvPr id="79" name="Rectangle: Rounded Corners 78">
            <a:extLst>
              <a:ext uri="{FF2B5EF4-FFF2-40B4-BE49-F238E27FC236}">
                <a16:creationId xmlns:a16="http://schemas.microsoft.com/office/drawing/2014/main" id="{344ADF25-4158-4860-BC9F-883CD63720B5}"/>
              </a:ext>
            </a:extLst>
          </p:cNvPr>
          <p:cNvSpPr/>
          <p:nvPr/>
        </p:nvSpPr>
        <p:spPr>
          <a:xfrm>
            <a:off x="9102548" y="19875847"/>
            <a:ext cx="3095068" cy="223120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342900" indent="-342900">
              <a:buFont typeface="Wingdings" panose="05000000000000000000" pitchFamily="2" charset="2"/>
              <a:buChar char="§"/>
            </a:pPr>
            <a:r>
              <a:rPr lang="en-US" sz="2400" dirty="0"/>
              <a:t>Geopandas</a:t>
            </a:r>
          </a:p>
          <a:p>
            <a:pPr marL="342900" indent="-342900">
              <a:buFont typeface="Wingdings" panose="05000000000000000000" pitchFamily="2" charset="2"/>
              <a:buChar char="§"/>
            </a:pPr>
            <a:r>
              <a:rPr lang="en-US" sz="2400" dirty="0"/>
              <a:t>Shapely</a:t>
            </a:r>
          </a:p>
          <a:p>
            <a:pPr marL="342900" indent="-342900">
              <a:buFont typeface="Wingdings" panose="05000000000000000000" pitchFamily="2" charset="2"/>
              <a:buChar char="§"/>
            </a:pPr>
            <a:r>
              <a:rPr lang="en-US" sz="2400" dirty="0"/>
              <a:t>Geopy</a:t>
            </a:r>
          </a:p>
          <a:p>
            <a:pPr marL="342900" indent="-342900">
              <a:buFont typeface="Wingdings" panose="05000000000000000000" pitchFamily="2" charset="2"/>
              <a:buChar char="§"/>
            </a:pPr>
            <a:r>
              <a:rPr lang="en-US" sz="2400" dirty="0"/>
              <a:t>Pandas</a:t>
            </a:r>
          </a:p>
          <a:p>
            <a:pPr marL="342900" indent="-342900">
              <a:buFont typeface="Wingdings" panose="05000000000000000000" pitchFamily="2" charset="2"/>
              <a:buChar char="§"/>
            </a:pPr>
            <a:r>
              <a:rPr lang="en-US" sz="2400" dirty="0"/>
              <a:t>Numpy</a:t>
            </a:r>
          </a:p>
        </p:txBody>
      </p:sp>
      <p:sp>
        <p:nvSpPr>
          <p:cNvPr id="80" name="Rectangle: Rounded Corners 79">
            <a:extLst>
              <a:ext uri="{FF2B5EF4-FFF2-40B4-BE49-F238E27FC236}">
                <a16:creationId xmlns:a16="http://schemas.microsoft.com/office/drawing/2014/main" id="{BE05BA18-8E4B-4D14-996F-9A92F88A903D}"/>
              </a:ext>
            </a:extLst>
          </p:cNvPr>
          <p:cNvSpPr/>
          <p:nvPr/>
        </p:nvSpPr>
        <p:spPr>
          <a:xfrm>
            <a:off x="13152357" y="19875847"/>
            <a:ext cx="3095068" cy="226418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Wingdings" panose="05000000000000000000" pitchFamily="2" charset="2"/>
              <a:buChar char="§"/>
            </a:pPr>
            <a:r>
              <a:rPr lang="en-US" sz="2400" dirty="0"/>
              <a:t>Folium</a:t>
            </a:r>
          </a:p>
          <a:p>
            <a:pPr marL="285750" indent="-285750">
              <a:buFont typeface="Wingdings" panose="05000000000000000000" pitchFamily="2" charset="2"/>
              <a:buChar char="§"/>
            </a:pPr>
            <a:r>
              <a:rPr lang="en-US" sz="2400" dirty="0"/>
              <a:t>Matplotlib</a:t>
            </a:r>
          </a:p>
          <a:p>
            <a:pPr marL="285750" indent="-285750">
              <a:buFont typeface="Wingdings" panose="05000000000000000000" pitchFamily="2" charset="2"/>
              <a:buChar char="§"/>
            </a:pPr>
            <a:r>
              <a:rPr lang="en-US" sz="2400" dirty="0"/>
              <a:t>Branca</a:t>
            </a:r>
          </a:p>
          <a:p>
            <a:pPr marL="285750" indent="-285750">
              <a:buFont typeface="Wingdings" panose="05000000000000000000" pitchFamily="2" charset="2"/>
              <a:buChar char="§"/>
            </a:pPr>
            <a:r>
              <a:rPr lang="en-US" sz="2400" dirty="0"/>
              <a:t>Json</a:t>
            </a:r>
          </a:p>
        </p:txBody>
      </p:sp>
      <p:sp>
        <p:nvSpPr>
          <p:cNvPr id="81" name="Text Box 36">
            <a:extLst>
              <a:ext uri="{FF2B5EF4-FFF2-40B4-BE49-F238E27FC236}">
                <a16:creationId xmlns:a16="http://schemas.microsoft.com/office/drawing/2014/main" id="{DAEEAF80-E990-4857-BA72-486E19C79FC5}"/>
              </a:ext>
            </a:extLst>
          </p:cNvPr>
          <p:cNvSpPr txBox="1"/>
          <p:nvPr/>
        </p:nvSpPr>
        <p:spPr>
          <a:xfrm>
            <a:off x="7418581" y="19185847"/>
            <a:ext cx="2188246" cy="621864"/>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latin typeface="Calibri" panose="020F0502020204030204" pitchFamily="34" charset="0"/>
                <a:ea typeface="Calibri" panose="020F0502020204030204" pitchFamily="34" charset="0"/>
                <a:cs typeface="Times New Roman" panose="02020603050405020304" pitchFamily="18" charset="0"/>
              </a:rPr>
              <a:t>Packages</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7461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3526</TotalTime>
  <Words>340</Words>
  <Application>Microsoft Office PowerPoint</Application>
  <PresentationFormat>Custom</PresentationFormat>
  <Paragraphs>79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Lucida Sans</vt:lpstr>
      <vt:lpstr>Times New Roman</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Erica E Eggleton</dc:creator>
  <cp:lastModifiedBy>Atinuke Ademola-Idowu</cp:lastModifiedBy>
  <cp:revision>50</cp:revision>
  <dcterms:created xsi:type="dcterms:W3CDTF">2018-08-27T02:37:43Z</dcterms:created>
  <dcterms:modified xsi:type="dcterms:W3CDTF">2019-03-14T01:34:56Z</dcterms:modified>
</cp:coreProperties>
</file>

<file path=docProps/thumbnail.jpeg>
</file>